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64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endParaRPr lang="ru-RU" smtClean="0"/>
          </a:p>
        </p:txBody>
      </p:sp>
      <p:sp>
        <p:nvSpPr>
          <p:cNvPr id="4" name="Дата 3"/>
          <p:cNvSpPr>
            <a:spLocks noGrp="1"/>
          </p:cNvSpPr>
          <p:nvPr>
            <p:ph type="dt" sz="half" idx="10"/>
          </p:nvPr>
        </p:nvSpPr>
        <p:spPr/>
        <p:txBody>
          <a:bodyPr/>
          <a:lstStyle/>
          <a:p>
            <a:fld id="{B4C71EC6-210F-42DE-9C53-41977AD35B3D}"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B4C71EC6-210F-42DE-9C53-41977AD35B3D}"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B4C71EC6-210F-42DE-9C53-41977AD35B3D}"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acsjournals.onlinelibrary.wiley.com/doi/full/10.3322/caac.21492#caac21492-fig-0004" TargetMode="Externa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1.GIF"/></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acsjournals.onlinelibrary.wiley.com/doi/full/10.3322/caac.21492#caac21492-fig-0002" TargetMode="External"/><Relationship Id="rId1" Type="http://schemas.openxmlformats.org/officeDocument/2006/relationships/hyperlink" Target="https://acsjournals.onlinelibrary.wiley.com/doi/full/10.3322/caac.21492#caac21492-fig-0001" TargetMode="Externa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acsjournals.onlinelibrary.wiley.com/doi/full/10.3322/caac.21492#caac21492-fig-0002" TargetMode="External"/><Relationship Id="rId1" Type="http://schemas.openxmlformats.org/officeDocument/2006/relationships/hyperlink" Target="https://acsjournals.onlinelibrary.wiley.com/doi/full/10.3322/caac.21492#caac21492-fig-0003" TargetMode="Externa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3501008"/>
            <a:ext cx="7772400" cy="1470025"/>
          </a:xfrm>
        </p:spPr>
        <p:txBody>
          <a:bodyPr/>
          <a:lstStyle/>
          <a:p>
            <a:r>
              <a:rPr lang="en-US" dirty="0" smtClean="0"/>
              <a:t>Cancer </a:t>
            </a:r>
            <a:r>
              <a:rPr lang="en-US" dirty="0" smtClean="0"/>
              <a:t>statistic</a:t>
            </a:r>
            <a:r>
              <a:rPr lang="en-US" dirty="0" smtClean="0"/>
              <a:t>, epidemiology and risk factors</a:t>
            </a:r>
            <a:endParaRPr lang="ru-RU" dirty="0"/>
          </a:p>
        </p:txBody>
      </p:sp>
      <p:sp>
        <p:nvSpPr>
          <p:cNvPr id="3" name="Подзаголовок 2"/>
          <p:cNvSpPr>
            <a:spLocks noGrp="1"/>
          </p:cNvSpPr>
          <p:nvPr>
            <p:ph type="subTitle" idx="1"/>
          </p:nvPr>
        </p:nvSpPr>
        <p:spPr>
          <a:xfrm>
            <a:off x="1475656" y="4941168"/>
            <a:ext cx="6400800" cy="1752600"/>
          </a:xfrm>
        </p:spPr>
        <p:txBody>
          <a:bodyPr/>
          <a:lstStyle/>
          <a:p>
            <a:r>
              <a:rPr lang="en-US" dirty="0" smtClean="0"/>
              <a:t>Prof. Emil </a:t>
            </a:r>
            <a:r>
              <a:rPr lang="en-US" dirty="0" err="1" smtClean="0"/>
              <a:t>Makimbetov</a:t>
            </a:r>
            <a:endParaRPr lang="en-US" dirty="0" smtClean="0"/>
          </a:p>
          <a:p>
            <a:r>
              <a:rPr lang="en-US" dirty="0" smtClean="0"/>
              <a:t>email: makimbetovemil@rambler.ru</a:t>
            </a:r>
            <a:endParaRPr lang="ru-RU" dirty="0"/>
          </a:p>
        </p:txBody>
      </p:sp>
      <p:pic>
        <p:nvPicPr>
          <p:cNvPr id="13314" name="Picture 2" descr="about-cepr - Cancer Epidemiology and Prevention Researc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95736" y="62204"/>
            <a:ext cx="5328592" cy="35523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07784"/>
            <a:ext cx="8964488" cy="551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60456"/>
            <a:ext cx="8972639" cy="533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496" y="188640"/>
            <a:ext cx="9108504" cy="6669360"/>
          </a:xfrm>
        </p:spPr>
        <p:txBody>
          <a:bodyPr>
            <a:normAutofit fontScale="77500" lnSpcReduction="20000"/>
          </a:bodyPr>
          <a:lstStyle/>
          <a:p>
            <a:r>
              <a:rPr lang="en-US" dirty="0"/>
              <a:t>Figure </a:t>
            </a:r>
            <a:r>
              <a:rPr lang="en-US" b="1" u="sng" dirty="0">
                <a:hlinkClick r:id="rId1"/>
              </a:rPr>
              <a:t>4</a:t>
            </a:r>
            <a:r>
              <a:rPr lang="en-US" dirty="0"/>
              <a:t> shows the top 10 cancer types for estimated cases and deaths worldwide for men and women, combined and separately, with NMSC included within the </a:t>
            </a:r>
            <a:r>
              <a:rPr lang="en-US" i="1" dirty="0"/>
              <a:t>other</a:t>
            </a:r>
            <a:r>
              <a:rPr lang="en-US" dirty="0"/>
              <a:t> category. </a:t>
            </a:r>
            <a:endParaRPr lang="en-US" dirty="0" smtClean="0"/>
          </a:p>
          <a:p>
            <a:r>
              <a:rPr lang="en-US" dirty="0" smtClean="0"/>
              <a:t>For </a:t>
            </a:r>
            <a:r>
              <a:rPr lang="en-US" dirty="0"/>
              <a:t>both sexes combined, lung cancer is the most commonly diagnosed cancer (11.6% of the total cases) and the leading cause of cancer death (18.4% of the total cancer deaths), closely followed by female breast cancer (11.6%), colorectal cancer (10.2%), and prostate cancer (7.1%) for incidence and colorectal cancer (9.2%), stomach cancer (8.2%), and liver cancer (8.2%) for mortality. </a:t>
            </a:r>
            <a:endParaRPr lang="en-US" dirty="0" smtClean="0"/>
          </a:p>
          <a:p>
            <a:r>
              <a:rPr lang="en-US" dirty="0" smtClean="0"/>
              <a:t>By </a:t>
            </a:r>
            <a:r>
              <a:rPr lang="en-US" dirty="0"/>
              <a:t>sex, lung cancer is the most commonly diagnosed cancer and the leading cause of cancer death in males, followed by prostate and colorectal cancer for incidence, and liver and stomach cancer for mortality. </a:t>
            </a:r>
            <a:endParaRPr lang="en-US" dirty="0" smtClean="0"/>
          </a:p>
          <a:p>
            <a:r>
              <a:rPr lang="en-US" dirty="0" smtClean="0"/>
              <a:t>Among </a:t>
            </a:r>
            <a:r>
              <a:rPr lang="en-US" dirty="0"/>
              <a:t>females, breast cancer is the most commonly diagnosed cancer and the leading cause of cancer death, followed by colorectal and lung cancer for incidence, and vice versa for mortality; cervical cancer ranks fourth for both incidence and mortality. Overall, the top 10 cancer types account for over 65% of newly diagnosed cancer cases and deaths.</a:t>
            </a:r>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14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976" y="457232"/>
            <a:ext cx="8992464" cy="571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9341" y="748357"/>
            <a:ext cx="8897155" cy="577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6" y="661492"/>
            <a:ext cx="9142834" cy="585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17712" y="17240"/>
            <a:ext cx="7066572" cy="6840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65970" y="99535"/>
            <a:ext cx="5184576" cy="67584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59632" y="130936"/>
            <a:ext cx="7157595" cy="6727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32992" y="232081"/>
            <a:ext cx="7043796" cy="66068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Introduction</a:t>
            </a:r>
            <a:br>
              <a:rPr lang="en-US" b="1" dirty="0"/>
            </a:br>
            <a:endParaRPr lang="ru-RU" dirty="0"/>
          </a:p>
        </p:txBody>
      </p:sp>
      <p:sp>
        <p:nvSpPr>
          <p:cNvPr id="3" name="Объект 2"/>
          <p:cNvSpPr>
            <a:spLocks noGrp="1"/>
          </p:cNvSpPr>
          <p:nvPr>
            <p:ph idx="1"/>
          </p:nvPr>
        </p:nvSpPr>
        <p:spPr>
          <a:xfrm>
            <a:off x="395536" y="1484784"/>
            <a:ext cx="8291264" cy="4641379"/>
          </a:xfrm>
        </p:spPr>
        <p:txBody>
          <a:bodyPr>
            <a:normAutofit fontScale="92500" lnSpcReduction="20000"/>
          </a:bodyPr>
          <a:lstStyle/>
          <a:p>
            <a:r>
              <a:rPr lang="en-US" dirty="0" err="1" smtClean="0"/>
              <a:t>Noncommunicable</a:t>
            </a:r>
            <a:r>
              <a:rPr lang="en-US" dirty="0" smtClean="0"/>
              <a:t> </a:t>
            </a:r>
            <a:r>
              <a:rPr lang="en-US" dirty="0"/>
              <a:t>diseases (NCDs) are now responsible for the majority of global deaths</a:t>
            </a:r>
            <a:r>
              <a:rPr lang="en-US" dirty="0" smtClean="0"/>
              <a:t>,</a:t>
            </a:r>
            <a:r>
              <a:rPr lang="en-US" dirty="0"/>
              <a:t> and cancer is expected to rank as the leading cause of death and the single most important barrier to increasing life expectancy in every country of the world in the 21st century. According to estimates from the World Health Organization (WHO) in 20</a:t>
            </a:r>
            <a:r>
              <a:rPr lang="ru-RU" altLang="en-US" dirty="0"/>
              <a:t>20</a:t>
            </a:r>
            <a:r>
              <a:rPr lang="en-US" dirty="0"/>
              <a:t>, cancer is the first or second leading cause of death before age 70 years in 91 of 172 countries, and it ranks third or fourth in an additional 22 countries (Fig. </a:t>
            </a:r>
            <a:r>
              <a:rPr lang="ru-RU" dirty="0" smtClean="0"/>
              <a:t>1</a:t>
            </a:r>
            <a:r>
              <a:rPr lang="en-US" dirty="0" smtClean="0"/>
              <a:t>).</a:t>
            </a:r>
            <a:endParaRPr lang="en-US" dirty="0"/>
          </a:p>
          <a:p>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15816" y="0"/>
            <a:ext cx="3507490" cy="6741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03648" y="243992"/>
            <a:ext cx="7010787" cy="65759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87624" y="-15974"/>
            <a:ext cx="7182272" cy="67401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31639" y="116633"/>
            <a:ext cx="7172171" cy="6723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87624" y="0"/>
            <a:ext cx="7060894" cy="666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3608" y="27135"/>
            <a:ext cx="7278958" cy="6830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9458"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75792" y="51098"/>
            <a:ext cx="7242543" cy="6806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63688" y="91458"/>
            <a:ext cx="7074767" cy="66359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31640" y="0"/>
            <a:ext cx="7332072" cy="6880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31640" y="-13443"/>
            <a:ext cx="7201522" cy="6754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96" y="1035396"/>
            <a:ext cx="9122710" cy="46085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0"/>
            <a:ext cx="8784976" cy="922020"/>
          </a:xfrm>
          <a:prstGeom prst="rect">
            <a:avLst/>
          </a:prstGeom>
        </p:spPr>
        <p:txBody>
          <a:bodyPr wrap="square">
            <a:spAutoFit/>
          </a:bodyPr>
          <a:lstStyle/>
          <a:p>
            <a:r>
              <a:rPr lang="en-US" dirty="0"/>
              <a:t>Global Map Presenting the National Ranking of Cancer as a Cause of Death at Ages Below 70 Years in 20</a:t>
            </a:r>
            <a:r>
              <a:rPr lang="ru-RU" altLang="en-US" dirty="0"/>
              <a:t>20</a:t>
            </a:r>
            <a:r>
              <a:rPr lang="en-US" dirty="0"/>
              <a:t>. The numbers of countries represented in each ranking group are included in the legend. Source: World Health Organization.</a:t>
            </a: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99592" y="45640"/>
            <a:ext cx="7248351" cy="6812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59632" y="109084"/>
            <a:ext cx="7178071" cy="6746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490066"/>
          </a:xfrm>
        </p:spPr>
        <p:txBody>
          <a:bodyPr>
            <a:normAutofit fontScale="90000"/>
          </a:bodyPr>
          <a:lstStyle/>
          <a:p>
            <a:r>
              <a:rPr lang="en-US" dirty="0" smtClean="0"/>
              <a:t>Etiology and risk factors</a:t>
            </a:r>
            <a:endParaRPr lang="ru-RU" dirty="0"/>
          </a:p>
        </p:txBody>
      </p:sp>
      <p:sp>
        <p:nvSpPr>
          <p:cNvPr id="3" name="Объект 2"/>
          <p:cNvSpPr>
            <a:spLocks noGrp="1"/>
          </p:cNvSpPr>
          <p:nvPr>
            <p:ph idx="1"/>
          </p:nvPr>
        </p:nvSpPr>
        <p:spPr>
          <a:xfrm>
            <a:off x="107504" y="764704"/>
            <a:ext cx="8928992" cy="5976664"/>
          </a:xfrm>
        </p:spPr>
        <p:txBody>
          <a:bodyPr>
            <a:normAutofit fontScale="85000" lnSpcReduction="10000"/>
          </a:bodyPr>
          <a:lstStyle/>
          <a:p>
            <a:r>
              <a:rPr lang="en-US" dirty="0"/>
              <a:t>Research in the field of cancer epidemiology has shown </a:t>
            </a:r>
            <a:r>
              <a:rPr lang="en-US" dirty="0" smtClean="0"/>
              <a:t>that the </a:t>
            </a:r>
            <a:r>
              <a:rPr lang="en-US" dirty="0"/>
              <a:t>cause of 90-95% of </a:t>
            </a:r>
            <a:r>
              <a:rPr lang="en-US" dirty="0" smtClean="0"/>
              <a:t>cancer </a:t>
            </a:r>
            <a:r>
              <a:rPr lang="en-US" dirty="0"/>
              <a:t>is </a:t>
            </a:r>
            <a:r>
              <a:rPr lang="en-US" dirty="0" smtClean="0"/>
              <a:t>carcinogenic environmental </a:t>
            </a:r>
            <a:r>
              <a:rPr lang="en-US" dirty="0"/>
              <a:t>and lifestyle factors</a:t>
            </a:r>
            <a:r>
              <a:rPr lang="en-US" dirty="0" smtClean="0"/>
              <a:t>. </a:t>
            </a:r>
            <a:r>
              <a:rPr lang="en-US" dirty="0"/>
              <a:t>Among them, </a:t>
            </a:r>
            <a:endParaRPr lang="en-US" dirty="0" smtClean="0"/>
          </a:p>
          <a:p>
            <a:r>
              <a:rPr lang="en-US" dirty="0" smtClean="0"/>
              <a:t>smoking </a:t>
            </a:r>
            <a:r>
              <a:rPr lang="en-US" dirty="0"/>
              <a:t>is the cause of 30% </a:t>
            </a:r>
            <a:endParaRPr lang="en-US" dirty="0" smtClean="0"/>
          </a:p>
          <a:p>
            <a:r>
              <a:rPr lang="en-US" dirty="0"/>
              <a:t>d</a:t>
            </a:r>
            <a:r>
              <a:rPr lang="en-US" dirty="0" smtClean="0"/>
              <a:t>iet (fat)- </a:t>
            </a:r>
            <a:r>
              <a:rPr lang="en-US" dirty="0"/>
              <a:t>35</a:t>
            </a:r>
            <a:r>
              <a:rPr lang="en-US" dirty="0" smtClean="0"/>
              <a:t>%,</a:t>
            </a:r>
            <a:endParaRPr lang="en-US" dirty="0" smtClean="0"/>
          </a:p>
          <a:p>
            <a:r>
              <a:rPr lang="en-US" dirty="0" smtClean="0"/>
              <a:t>infectious </a:t>
            </a:r>
            <a:r>
              <a:rPr lang="en-US" dirty="0"/>
              <a:t>agents - 10</a:t>
            </a:r>
            <a:r>
              <a:rPr lang="en-US" dirty="0" smtClean="0"/>
              <a:t>%,</a:t>
            </a:r>
            <a:endParaRPr lang="en-US" dirty="0" smtClean="0"/>
          </a:p>
          <a:p>
            <a:r>
              <a:rPr lang="en-US" dirty="0" smtClean="0"/>
              <a:t>occupational </a:t>
            </a:r>
            <a:r>
              <a:rPr lang="en-US" dirty="0"/>
              <a:t>carcinogens - 4-5</a:t>
            </a:r>
            <a:r>
              <a:rPr lang="en-US" dirty="0" smtClean="0"/>
              <a:t>%,</a:t>
            </a:r>
            <a:endParaRPr lang="en-US" dirty="0" smtClean="0"/>
          </a:p>
          <a:p>
            <a:r>
              <a:rPr lang="en-US" dirty="0" smtClean="0"/>
              <a:t>ionizing </a:t>
            </a:r>
            <a:r>
              <a:rPr lang="en-US" dirty="0"/>
              <a:t>radiation - 4-5</a:t>
            </a:r>
            <a:r>
              <a:rPr lang="en-US" dirty="0" smtClean="0"/>
              <a:t>%,</a:t>
            </a:r>
            <a:endParaRPr lang="en-US" dirty="0" smtClean="0"/>
          </a:p>
          <a:p>
            <a:r>
              <a:rPr lang="en-US" dirty="0" smtClean="0"/>
              <a:t>ultraviolet </a:t>
            </a:r>
            <a:r>
              <a:rPr lang="en-US" dirty="0"/>
              <a:t>radiation - 2-3</a:t>
            </a:r>
            <a:r>
              <a:rPr lang="en-US" dirty="0" smtClean="0"/>
              <a:t>%,</a:t>
            </a:r>
            <a:endParaRPr lang="en-US" dirty="0" smtClean="0"/>
          </a:p>
          <a:p>
            <a:r>
              <a:rPr lang="en-US" dirty="0" smtClean="0"/>
              <a:t>consumption </a:t>
            </a:r>
            <a:r>
              <a:rPr lang="en-US" dirty="0"/>
              <a:t>of alcoholic beverages - 2-3</a:t>
            </a:r>
            <a:r>
              <a:rPr lang="en-US" dirty="0" smtClean="0"/>
              <a:t>%,</a:t>
            </a:r>
            <a:endParaRPr lang="en-US" dirty="0" smtClean="0"/>
          </a:p>
          <a:p>
            <a:r>
              <a:rPr lang="en-US" dirty="0" smtClean="0"/>
              <a:t>air </a:t>
            </a:r>
            <a:r>
              <a:rPr lang="en-US" dirty="0"/>
              <a:t>pollution - 1-2</a:t>
            </a:r>
            <a:r>
              <a:rPr lang="en-US" dirty="0" smtClean="0"/>
              <a:t>%</a:t>
            </a:r>
            <a:endParaRPr lang="en-US" dirty="0" smtClean="0"/>
          </a:p>
          <a:p>
            <a:r>
              <a:rPr lang="en-US" dirty="0" smtClean="0"/>
              <a:t> </a:t>
            </a:r>
            <a:r>
              <a:rPr lang="en-US" dirty="0"/>
              <a:t>reproductive factors - 4-5</a:t>
            </a:r>
            <a:r>
              <a:rPr lang="en-US" dirty="0" smtClean="0"/>
              <a:t>%,</a:t>
            </a:r>
            <a:endParaRPr lang="en-US" dirty="0" smtClean="0"/>
          </a:p>
          <a:p>
            <a:r>
              <a:rPr lang="en-US" dirty="0" smtClean="0"/>
              <a:t> </a:t>
            </a:r>
            <a:r>
              <a:rPr lang="en-US" dirty="0"/>
              <a:t>low physical activity - 4-5%.</a:t>
            </a:r>
            <a:endParaRPr lang="ru-R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en-US" dirty="0"/>
              <a:t>Smoking</a:t>
            </a:r>
            <a:endParaRPr lang="ru-RU" dirty="0"/>
          </a:p>
        </p:txBody>
      </p:sp>
      <p:sp>
        <p:nvSpPr>
          <p:cNvPr id="3" name="Объект 2"/>
          <p:cNvSpPr>
            <a:spLocks noGrp="1"/>
          </p:cNvSpPr>
          <p:nvPr>
            <p:ph idx="1"/>
          </p:nvPr>
        </p:nvSpPr>
        <p:spPr>
          <a:xfrm>
            <a:off x="107504" y="1340768"/>
            <a:ext cx="3240360" cy="4525963"/>
          </a:xfrm>
        </p:spPr>
        <p:txBody>
          <a:bodyPr>
            <a:normAutofit fontScale="77500" lnSpcReduction="20000"/>
          </a:bodyPr>
          <a:lstStyle/>
          <a:p>
            <a:pPr marL="0" indent="0">
              <a:buNone/>
            </a:pPr>
            <a:r>
              <a:rPr lang="en-US" dirty="0" smtClean="0"/>
              <a:t>Smoking </a:t>
            </a:r>
            <a:r>
              <a:rPr lang="en-US" dirty="0"/>
              <a:t>is the direct cause of </a:t>
            </a:r>
            <a:r>
              <a:rPr lang="en-US" dirty="0" smtClean="0"/>
              <a:t>development cancer </a:t>
            </a:r>
            <a:r>
              <a:rPr lang="en-US" dirty="0"/>
              <a:t>of the oral cavity and pharynx, esophagus, larynx, lung</a:t>
            </a:r>
            <a:r>
              <a:rPr lang="en-US" dirty="0" smtClean="0"/>
              <a:t>, pancreas</a:t>
            </a:r>
            <a:r>
              <a:rPr lang="en-US" dirty="0"/>
              <a:t>, renal pelvis</a:t>
            </a:r>
            <a:r>
              <a:rPr lang="en-US" dirty="0" smtClean="0"/>
              <a:t>, bladder</a:t>
            </a:r>
            <a:r>
              <a:rPr lang="en-US" dirty="0"/>
              <a:t>, and possibly stomach, and belongs to the </a:t>
            </a:r>
            <a:r>
              <a:rPr lang="en-US" dirty="0" smtClean="0"/>
              <a:t>first group </a:t>
            </a:r>
            <a:r>
              <a:rPr lang="en-US" dirty="0"/>
              <a:t>of factors whose carcinogenicity for </a:t>
            </a:r>
            <a:r>
              <a:rPr lang="en-US" dirty="0" smtClean="0"/>
              <a:t>humans proven</a:t>
            </a:r>
            <a:r>
              <a:rPr lang="en-US" dirty="0"/>
              <a:t>.</a:t>
            </a:r>
            <a:endParaRPr lang="ru-RU" dirty="0"/>
          </a:p>
        </p:txBody>
      </p:sp>
      <p:pic>
        <p:nvPicPr>
          <p:cNvPr id="1026" name="Picture 2" descr="Cancers linked to tobacco use make up 40% of all cancers diagnosed in the  United States | CDC Online Newsroom | CD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9179" y="1052736"/>
            <a:ext cx="5798127" cy="52565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418058"/>
          </a:xfrm>
        </p:spPr>
        <p:txBody>
          <a:bodyPr>
            <a:normAutofit fontScale="90000"/>
          </a:bodyPr>
          <a:lstStyle/>
          <a:p>
            <a:r>
              <a:rPr lang="en-US" dirty="0" smtClean="0"/>
              <a:t>Diet and cancer</a:t>
            </a:r>
            <a:endParaRPr lang="ru-RU" dirty="0"/>
          </a:p>
        </p:txBody>
      </p:sp>
      <p:pic>
        <p:nvPicPr>
          <p:cNvPr id="2050" name="Picture 2" descr="Top 5 foods that fight cancer according to Dana-Farber nutritionist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3648" y="819409"/>
            <a:ext cx="6957726" cy="5832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418058"/>
          </a:xfrm>
        </p:spPr>
        <p:txBody>
          <a:bodyPr>
            <a:normAutofit fontScale="90000"/>
          </a:bodyPr>
          <a:lstStyle/>
          <a:p>
            <a:r>
              <a:rPr lang="en-US" dirty="0" smtClean="0"/>
              <a:t>Infectious agents</a:t>
            </a:r>
            <a:endParaRPr lang="ru-RU" dirty="0"/>
          </a:p>
        </p:txBody>
      </p:sp>
      <p:pic>
        <p:nvPicPr>
          <p:cNvPr id="3074" name="Picture 2" descr="Cancer Risk Factors: Infectious Agent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96" y="1340768"/>
            <a:ext cx="4917144" cy="51339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fectious Agents Associated Cancers: Epidemiology and Molecular Biology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2404932"/>
            <a:ext cx="5449901" cy="3256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en-US" dirty="0" smtClean="0"/>
              <a:t>Occupational carcinogens</a:t>
            </a:r>
            <a:endParaRPr lang="ru-RU" dirty="0"/>
          </a:p>
        </p:txBody>
      </p:sp>
      <p:pic>
        <p:nvPicPr>
          <p:cNvPr id="4098" name="Picture 2" descr="Pan American Health Organization.... Online course Occupational and  Environmental Cancer: Recognition and Prevention Workers&amp;#39; Health  Sustainable Development. - ppt downlo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1600" y="912198"/>
            <a:ext cx="7927735" cy="59458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en-US" dirty="0" smtClean="0"/>
              <a:t>Ionizing  </a:t>
            </a:r>
            <a:r>
              <a:rPr lang="en-US" dirty="0"/>
              <a:t>radiation</a:t>
            </a:r>
            <a:endParaRPr lang="ru-RU" dirty="0"/>
          </a:p>
        </p:txBody>
      </p:sp>
      <p:pic>
        <p:nvPicPr>
          <p:cNvPr id="5122" name="Picture 2" descr="Radiation and Canc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700808"/>
            <a:ext cx="43434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ffects of Ionizing Radiation on Tumor Formation.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27" y="1196752"/>
            <a:ext cx="5061631" cy="468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en-US" dirty="0" smtClean="0"/>
              <a:t>UV</a:t>
            </a:r>
            <a:endParaRPr lang="ru-RU" dirty="0"/>
          </a:p>
        </p:txBody>
      </p:sp>
      <p:pic>
        <p:nvPicPr>
          <p:cNvPr id="6146" name="Picture 2" descr="How UV radiation increases skin cancer risk | Cancer Council NSW"/>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520" y="1196752"/>
            <a:ext cx="8821705" cy="5453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2983" y="44624"/>
            <a:ext cx="8229600" cy="490066"/>
          </a:xfrm>
        </p:spPr>
        <p:txBody>
          <a:bodyPr>
            <a:normAutofit fontScale="90000"/>
          </a:bodyPr>
          <a:lstStyle/>
          <a:p>
            <a:r>
              <a:rPr lang="en-US" dirty="0" smtClean="0"/>
              <a:t>Alcohol </a:t>
            </a:r>
            <a:endParaRPr lang="ru-RU" dirty="0"/>
          </a:p>
        </p:txBody>
      </p:sp>
      <p:pic>
        <p:nvPicPr>
          <p:cNvPr id="7170" name="Picture 2" descr="Global burden of cancer in 2020 attributable to alcohol consumption: a  population-based study - The Lancet Oncolog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984" y="764704"/>
            <a:ext cx="9177535" cy="5658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404664"/>
            <a:ext cx="8435280" cy="5721499"/>
          </a:xfrm>
        </p:spPr>
        <p:txBody>
          <a:bodyPr>
            <a:normAutofit fontScale="85000" lnSpcReduction="20000"/>
          </a:bodyPr>
          <a:lstStyle/>
          <a:p>
            <a:r>
              <a:rPr lang="en-US" dirty="0"/>
              <a:t>Cancer incidence and mortality are rapidly growing worldwide. The reasons are complex but reflect both aging and growth of the population, as well as changes in the prevalence and distribution of the main risk factors for cancer, several of which are associated with socioeconomic </a:t>
            </a:r>
            <a:r>
              <a:rPr lang="en-US" dirty="0" smtClean="0"/>
              <a:t>development.</a:t>
            </a:r>
            <a:r>
              <a:rPr lang="en-US" dirty="0"/>
              <a:t> </a:t>
            </a:r>
            <a:endParaRPr lang="en-US" dirty="0" smtClean="0"/>
          </a:p>
          <a:p>
            <a:r>
              <a:rPr lang="en-US" dirty="0" smtClean="0"/>
              <a:t>With </a:t>
            </a:r>
            <a:r>
              <a:rPr lang="en-US" dirty="0"/>
              <a:t>rapid population growth and aging worldwide, the rising prominence of cancer as a leading cause of death partly reflects marked declines in mortality rates of stroke and coronary heart disease, relative to cancer, in many countries. </a:t>
            </a:r>
            <a:endParaRPr lang="en-US" dirty="0" smtClean="0"/>
          </a:p>
          <a:p>
            <a:r>
              <a:rPr lang="en-US" dirty="0" smtClean="0"/>
              <a:t>The </a:t>
            </a:r>
            <a:r>
              <a:rPr lang="en-US" dirty="0"/>
              <a:t>extent to which cancer’s position as a cause of premature death reflects national levels of social and economic development can be seen by comparing the maps in Figures </a:t>
            </a:r>
            <a:r>
              <a:rPr lang="en-US" b="1" u="sng" dirty="0">
                <a:hlinkClick r:id="rId1"/>
              </a:rPr>
              <a:t>1</a:t>
            </a:r>
            <a:r>
              <a:rPr lang="en-US" dirty="0"/>
              <a:t> and </a:t>
            </a:r>
            <a:r>
              <a:rPr lang="en-US" b="1" u="sng" dirty="0" smtClean="0">
                <a:hlinkClick r:id="rId2"/>
              </a:rPr>
              <a:t>2</a:t>
            </a:r>
            <a:r>
              <a:rPr lang="en-US" dirty="0" smtClean="0"/>
              <a:t>A.</a:t>
            </a: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Air Pollution Causes Lung Cancer and Other Related Deaths - Heal Naturall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627" y="44624"/>
            <a:ext cx="9056444" cy="6408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73087"/>
          </a:xfrm>
        </p:spPr>
        <p:txBody>
          <a:bodyPr>
            <a:normAutofit/>
          </a:bodyPr>
          <a:lstStyle/>
          <a:p>
            <a:r>
              <a:rPr lang="en-US" sz="2400" dirty="0" smtClean="0"/>
              <a:t>Reproductive factors</a:t>
            </a:r>
            <a:endParaRPr lang="ru-RU" sz="2400" dirty="0"/>
          </a:p>
        </p:txBody>
      </p:sp>
      <p:pic>
        <p:nvPicPr>
          <p:cNvPr id="9218" name="Picture 2" descr="Risk factors associated with ER+ breast cancer include low parity, late...  | Download Scientific Diagr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4" y="847725"/>
            <a:ext cx="8096250" cy="6010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49861"/>
            <a:ext cx="3826768" cy="326811"/>
          </a:xfrm>
        </p:spPr>
        <p:txBody>
          <a:bodyPr>
            <a:normAutofit fontScale="90000"/>
          </a:bodyPr>
          <a:lstStyle/>
          <a:p>
            <a:r>
              <a:rPr lang="en-US" sz="2400" dirty="0" smtClean="0"/>
              <a:t>Low physical activity</a:t>
            </a:r>
            <a:endParaRPr lang="ru-RU" sz="2400" dirty="0"/>
          </a:p>
        </p:txBody>
      </p:sp>
      <p:pic>
        <p:nvPicPr>
          <p:cNvPr id="10242" name="Picture 2" descr="Physical Activity and Cancer | Physical Activity Basics | Physical Activity  | DNPAO | CD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11960" y="149861"/>
            <a:ext cx="4826946" cy="672847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hysical Activity for Cancer Prevention, Treatment and Survival - National  Cancer Instit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545374"/>
            <a:ext cx="2288093" cy="6336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Autofit/>
          </a:bodyPr>
          <a:lstStyle/>
          <a:p>
            <a:r>
              <a:rPr lang="en-US" sz="2800" dirty="0" smtClean="0"/>
              <a:t>Cancer and </a:t>
            </a:r>
            <a:r>
              <a:rPr lang="en-US" sz="2800" dirty="0"/>
              <a:t>heredity</a:t>
            </a:r>
            <a:endParaRPr lang="ru-RU" sz="2800" dirty="0"/>
          </a:p>
        </p:txBody>
      </p:sp>
      <p:pic>
        <p:nvPicPr>
          <p:cNvPr id="11266" name="Picture 2" descr="Study uncovers inherited genetic susceptibility across 12 cancer types​​ -  The Source - Washington University in St. Loui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4" y="677574"/>
            <a:ext cx="8417157" cy="6200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op view of a pen with Thank You For Your Attention written on a notebook  Stock Photo - Alam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9592" y="286023"/>
            <a:ext cx="7500940" cy="65719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2" name="Picture 4" descr="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63688" y="66382"/>
            <a:ext cx="6120680" cy="6762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404664"/>
            <a:ext cx="8784976" cy="6336704"/>
          </a:xfrm>
        </p:spPr>
        <p:txBody>
          <a:bodyPr>
            <a:normAutofit fontScale="85000" lnSpcReduction="20000"/>
          </a:bodyPr>
          <a:lstStyle/>
          <a:p>
            <a:r>
              <a:rPr lang="en-US" dirty="0"/>
              <a:t>Cancer transitions are most striking in emerging economies, where an increasing magnitude of the disease is paralleled by a changing profile of common cancer types. </a:t>
            </a:r>
            <a:endParaRPr lang="en-US" dirty="0" smtClean="0"/>
          </a:p>
          <a:p>
            <a:r>
              <a:rPr lang="en-US" dirty="0" smtClean="0"/>
              <a:t>A </a:t>
            </a:r>
            <a:r>
              <a:rPr lang="en-US" dirty="0"/>
              <a:t>recurring observation is the ongoing displacement of infection-related and poverty-related cancers by those cancers that already are highly frequent in the most developed countries (</a:t>
            </a:r>
            <a:r>
              <a:rPr lang="en-US" dirty="0" err="1"/>
              <a:t>eg</a:t>
            </a:r>
            <a:r>
              <a:rPr lang="en-US" dirty="0"/>
              <a:t>, in Europe, North America, and high-income countries in Asia and Oceania). </a:t>
            </a:r>
            <a:endParaRPr lang="en-US" dirty="0" smtClean="0"/>
          </a:p>
          <a:p>
            <a:r>
              <a:rPr lang="en-US" dirty="0" smtClean="0"/>
              <a:t>These </a:t>
            </a:r>
            <a:r>
              <a:rPr lang="en-US" dirty="0"/>
              <a:t>cancers are often ascribed to a so-called </a:t>
            </a:r>
            <a:r>
              <a:rPr lang="en-US" i="1" dirty="0"/>
              <a:t>westernization</a:t>
            </a:r>
            <a:r>
              <a:rPr lang="en-US" dirty="0"/>
              <a:t> of </a:t>
            </a:r>
            <a:r>
              <a:rPr lang="en-US" dirty="0" smtClean="0"/>
              <a:t>lifestyle,</a:t>
            </a:r>
            <a:r>
              <a:rPr lang="en-US" dirty="0"/>
              <a:t> yet the differing cancer profiles in individual countries and between regions signify that marked geographic diversity still exists, with a persistence of local risk factors in populations at quite different phases of social and economic transition. </a:t>
            </a:r>
            <a:endParaRPr lang="en-US" dirty="0" smtClean="0"/>
          </a:p>
          <a:p>
            <a:r>
              <a:rPr lang="en-US" dirty="0" smtClean="0"/>
              <a:t>This </a:t>
            </a:r>
            <a:r>
              <a:rPr lang="en-US" dirty="0"/>
              <a:t>is illustrated by the prominent differences in rates of infection-associated cancers, including cervix, stomach, and liver, observed in countries at opposite ends of the human development spectrum</a:t>
            </a:r>
            <a:r>
              <a:rPr lang="en-US" dirty="0" smtClean="0"/>
              <a:t>.</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260648"/>
            <a:ext cx="8784976" cy="6408712"/>
          </a:xfrm>
        </p:spPr>
        <p:txBody>
          <a:bodyPr>
            <a:normAutofit/>
          </a:bodyPr>
          <a:lstStyle/>
          <a:p>
            <a:r>
              <a:rPr lang="en-US" dirty="0" smtClean="0"/>
              <a:t>A </a:t>
            </a:r>
            <a:r>
              <a:rPr lang="en-US" dirty="0"/>
              <a:t>status report on the cancer burden worldwide in 20</a:t>
            </a:r>
            <a:r>
              <a:rPr lang="ru-RU" altLang="en-US" dirty="0"/>
              <a:t>20</a:t>
            </a:r>
            <a:r>
              <a:rPr lang="en-US" dirty="0"/>
              <a:t>, based on the </a:t>
            </a:r>
            <a:r>
              <a:rPr lang="en-US" i="1" dirty="0"/>
              <a:t>GLOBOCAN 20</a:t>
            </a:r>
            <a:r>
              <a:rPr lang="ru-RU" altLang="en-US" i="1" dirty="0"/>
              <a:t>20</a:t>
            </a:r>
            <a:r>
              <a:rPr lang="en-US" dirty="0"/>
              <a:t> estimates of cancer incidence and mortality produced by the International Agency for Research on Cancer (IARC</a:t>
            </a:r>
            <a:r>
              <a:rPr lang="en-US" dirty="0" smtClean="0"/>
              <a:t>).</a:t>
            </a:r>
            <a:r>
              <a:rPr lang="en-US" dirty="0"/>
              <a:t> </a:t>
            </a:r>
            <a:endParaRPr lang="en-US" dirty="0" smtClean="0"/>
          </a:p>
          <a:p>
            <a:r>
              <a:rPr lang="en-US" dirty="0"/>
              <a:t>We estimate that there </a:t>
            </a:r>
            <a:r>
              <a:rPr lang="en-US" dirty="0" smtClean="0"/>
              <a:t>were </a:t>
            </a:r>
            <a:r>
              <a:rPr lang="ru-RU" altLang="en-US" dirty="0" smtClean="0"/>
              <a:t>20</a:t>
            </a:r>
            <a:r>
              <a:rPr lang="en-US" dirty="0"/>
              <a:t> million new cases (1</a:t>
            </a:r>
            <a:r>
              <a:rPr lang="ru-RU" altLang="en-US" dirty="0"/>
              <a:t>8</a:t>
            </a:r>
            <a:r>
              <a:rPr lang="en-US" dirty="0"/>
              <a:t>.0 million excluding </a:t>
            </a:r>
            <a:r>
              <a:rPr lang="en-US" dirty="0" smtClean="0"/>
              <a:t>Non Melanoma </a:t>
            </a:r>
            <a:r>
              <a:rPr lang="en-US" dirty="0" err="1" smtClean="0"/>
              <a:t>Scin</a:t>
            </a:r>
            <a:r>
              <a:rPr lang="en-US" dirty="0" smtClean="0"/>
              <a:t> Cancer) </a:t>
            </a:r>
            <a:r>
              <a:rPr lang="en-US" dirty="0"/>
              <a:t>and 9.6 million cancer deaths worldwide in 20</a:t>
            </a:r>
            <a:r>
              <a:rPr lang="ru-RU" altLang="en-US" dirty="0"/>
              <a:t>20</a:t>
            </a:r>
            <a:r>
              <a:rPr lang="en-US" dirty="0"/>
              <a:t>. </a:t>
            </a:r>
            <a:endParaRPr lang="en-US" dirty="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Autofit/>
          </a:bodyPr>
          <a:lstStyle/>
          <a:p>
            <a:r>
              <a:rPr lang="en-US" sz="3200" dirty="0"/>
              <a:t>Distribution of Cases and Deaths by World Region and Cancer Types</a:t>
            </a:r>
            <a:endParaRPr lang="en-US" sz="3200" dirty="0"/>
          </a:p>
        </p:txBody>
      </p:sp>
      <p:sp>
        <p:nvSpPr>
          <p:cNvPr id="3" name="Объект 2"/>
          <p:cNvSpPr>
            <a:spLocks noGrp="1"/>
          </p:cNvSpPr>
          <p:nvPr>
            <p:ph idx="1"/>
          </p:nvPr>
        </p:nvSpPr>
        <p:spPr>
          <a:xfrm>
            <a:off x="179512" y="1268760"/>
            <a:ext cx="8640960" cy="5184576"/>
          </a:xfrm>
        </p:spPr>
        <p:txBody>
          <a:bodyPr>
            <a:normAutofit fontScale="77500" lnSpcReduction="20000"/>
          </a:bodyPr>
          <a:lstStyle/>
          <a:p>
            <a:r>
              <a:rPr lang="en-US" dirty="0" smtClean="0"/>
              <a:t>Figure</a:t>
            </a:r>
            <a:r>
              <a:rPr lang="en-US" dirty="0"/>
              <a:t> </a:t>
            </a:r>
            <a:r>
              <a:rPr lang="en-US" b="1" u="sng" dirty="0">
                <a:hlinkClick r:id="rId1"/>
              </a:rPr>
              <a:t>3</a:t>
            </a:r>
            <a:r>
              <a:rPr lang="en-US" dirty="0"/>
              <a:t> presents the distribution of all-cancer incidence and mortality according to world area for both sexes combined and separately for men and women. For both sexes combined, it is estimated that nearly one-half of the cases and over one-half of the cancer deaths in the world will occur in Asia in the year 2018, in part because close to 60% of the global population resides there (Fig. </a:t>
            </a:r>
            <a:r>
              <a:rPr lang="en-US" b="1" u="sng" dirty="0">
                <a:hlinkClick r:id="rId2"/>
              </a:rPr>
              <a:t>2</a:t>
            </a:r>
            <a:r>
              <a:rPr lang="en-US" dirty="0"/>
              <a:t>B). Europe accounts for 23.4% of the total cancer cases and 20.3% of the cancer deaths, although it represents only 9% of the global population, followed by the Americas’ 21% of incidence and 14.4% of mortality worldwide. In contrast to other regions, the shares of cancer deaths in Asia (57.3%) and Africa (7.3%) are higher than the shares of incidence (48.4% and 5.8%, respectively) because of the different distribution of cancer types and higher case fatality rates in these regions.</a:t>
            </a:r>
            <a:endParaRPr lang="en-US" dirty="0"/>
          </a:p>
          <a:p>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486" y="692696"/>
            <a:ext cx="9169286"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5769</Words>
  <Application>WPS Presentation</Application>
  <PresentationFormat>Экран (4:3)</PresentationFormat>
  <Paragraphs>71</Paragraphs>
  <Slides>44</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44</vt:i4>
      </vt:variant>
    </vt:vector>
  </HeadingPairs>
  <TitlesOfParts>
    <vt:vector size="51" baseType="lpstr">
      <vt:lpstr>Arial</vt:lpstr>
      <vt:lpstr>SimSun</vt:lpstr>
      <vt:lpstr>Wingdings</vt:lpstr>
      <vt:lpstr>Calibri</vt:lpstr>
      <vt:lpstr>Microsoft YaHei</vt:lpstr>
      <vt:lpstr>Arial Unicode MS</vt:lpstr>
      <vt:lpstr>Тема Office</vt:lpstr>
      <vt:lpstr>Cancer statistic, epidemiology and risk factors</vt:lpstr>
      <vt:lpstr>Introduction </vt:lpstr>
      <vt:lpstr>PowerPoint 演示文稿</vt:lpstr>
      <vt:lpstr>PowerPoint 演示文稿</vt:lpstr>
      <vt:lpstr>PowerPoint 演示文稿</vt:lpstr>
      <vt:lpstr>PowerPoint 演示文稿</vt:lpstr>
      <vt:lpstr>PowerPoint 演示文稿</vt:lpstr>
      <vt:lpstr>Distribution of Cases and Deaths by World Region and Cancer Types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Etiology and risk factors</vt:lpstr>
      <vt:lpstr>Smoking</vt:lpstr>
      <vt:lpstr>Diet and cancer</vt:lpstr>
      <vt:lpstr>Infectious agents</vt:lpstr>
      <vt:lpstr>Occupational carcinogens</vt:lpstr>
      <vt:lpstr>Ionizing  radiation</vt:lpstr>
      <vt:lpstr>UV</vt:lpstr>
      <vt:lpstr>Alcohol </vt:lpstr>
      <vt:lpstr>PowerPoint 演示文稿</vt:lpstr>
      <vt:lpstr>Reproductive factors</vt:lpstr>
      <vt:lpstr>Low physical activity</vt:lpstr>
      <vt:lpstr>Cancer and heredity</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statistic</dc:title>
  <dc:creator>User</dc:creator>
  <cp:lastModifiedBy>Salta E.</cp:lastModifiedBy>
  <cp:revision>13</cp:revision>
  <dcterms:created xsi:type="dcterms:W3CDTF">2021-09-15T13:38:00Z</dcterms:created>
  <dcterms:modified xsi:type="dcterms:W3CDTF">2024-02-05T03:31:50Z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1AAAD09C57B2472CA4F2D70DF897818C_12</vt:lpwstr>
  </property>
  <property fmtid="{D5CDD505-2E9C-101B-9397-08002B2CF9AE}" pid="3" name="KSOProductBuildVer">
    <vt:lpwstr>1049-12.2.0.13431</vt:lpwstr>
  </property>
</Properties>
</file>